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68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604867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Continuous Tense </a:t>
            </a:r>
            <a:r>
              <a:rPr lang="en-US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такая форма Настоящего времени, которая </a:t>
            </a:r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показывает, что действие совершается в момент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речи,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 есть прямо </a:t>
            </a:r>
            <a:r>
              <a:rPr lang="ru-RU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сейчас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856984" cy="208823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Время </a:t>
            </a:r>
            <a:r>
              <a:rPr lang="en-US" b="1" dirty="0" smtClean="0"/>
              <a:t>Present Continuous – </a:t>
            </a:r>
            <a:r>
              <a:rPr lang="ru-RU" b="1" dirty="0" smtClean="0"/>
              <a:t>это дракон.</a:t>
            </a:r>
          </a:p>
          <a:p>
            <a:r>
              <a:rPr lang="ru-RU" b="1" dirty="0" smtClean="0"/>
              <a:t>А у дракона 3 головы – это </a:t>
            </a:r>
            <a:r>
              <a:rPr lang="en-US" b="1" dirty="0" smtClean="0">
                <a:solidFill>
                  <a:srgbClr val="FF0000"/>
                </a:solidFill>
              </a:rPr>
              <a:t>am, is, are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Его тело – это глагол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play</a:t>
            </a:r>
            <a:r>
              <a:rPr lang="en-US" b="1" dirty="0" smtClean="0"/>
              <a:t> </a:t>
            </a:r>
            <a:r>
              <a:rPr lang="ru-RU" b="1" dirty="0" smtClean="0"/>
              <a:t>        , </a:t>
            </a:r>
            <a:endParaRPr lang="en-US" b="1" dirty="0" smtClean="0"/>
          </a:p>
          <a:p>
            <a:r>
              <a:rPr lang="ru-RU" b="1" dirty="0" smtClean="0"/>
              <a:t>а хвост – </a:t>
            </a:r>
            <a:r>
              <a:rPr lang="en-US" sz="3500" b="1" dirty="0" err="1" smtClean="0">
                <a:solidFill>
                  <a:srgbClr val="00B050"/>
                </a:solidFill>
              </a:rPr>
              <a:t>ing</a:t>
            </a:r>
            <a:r>
              <a:rPr lang="en-US" b="1" dirty="0" smtClean="0"/>
              <a:t>.</a:t>
            </a:r>
            <a:endParaRPr lang="ru-RU" b="1" dirty="0"/>
          </a:p>
          <a:p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41301"/>
            <a:ext cx="7704856" cy="47121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6" name="Равнобедренный треугольник 5"/>
          <p:cNvSpPr/>
          <p:nvPr/>
        </p:nvSpPr>
        <p:spPr>
          <a:xfrm>
            <a:off x="6912260" y="332059"/>
            <a:ext cx="648072" cy="5040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7056276" y="630702"/>
            <a:ext cx="360040" cy="0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Равнобедренный треугольник 13"/>
          <p:cNvSpPr/>
          <p:nvPr/>
        </p:nvSpPr>
        <p:spPr>
          <a:xfrm>
            <a:off x="4782019" y="958102"/>
            <a:ext cx="648072" cy="504056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54727" y="2780928"/>
            <a:ext cx="100811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is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36775" y="5013176"/>
            <a:ext cx="1247114" cy="9773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B050"/>
                </a:solidFill>
              </a:rPr>
              <a:t>ing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617894" y="5013176"/>
            <a:ext cx="154817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play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123728" y="4179853"/>
            <a:ext cx="100811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are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67828" y="2303481"/>
            <a:ext cx="1008112" cy="7200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am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550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606219251"/>
              </p:ext>
            </p:extLst>
          </p:nvPr>
        </p:nvGraphicFramePr>
        <p:xfrm>
          <a:off x="596900" y="1746719"/>
          <a:ext cx="8079556" cy="5128564"/>
        </p:xfrm>
        <a:graphic>
          <a:graphicData uri="http://schemas.openxmlformats.org/drawingml/2006/table">
            <a:tbl>
              <a:tblPr firstRow="1" firstCol="1" bandRow="1"/>
              <a:tblGrid>
                <a:gridCol w="2276469"/>
                <a:gridCol w="2513943"/>
                <a:gridCol w="3289144"/>
              </a:tblGrid>
              <a:tr h="922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ru-RU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’m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play</a:t>
                      </a:r>
                      <a:r>
                        <a:rPr lang="en-US" sz="4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He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She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It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is</a:t>
                      </a:r>
                      <a:r>
                        <a:rPr lang="en-US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’s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danc</a:t>
                      </a:r>
                      <a:r>
                        <a:rPr lang="en-US" sz="4000" b="1" u="sng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en-US" sz="4000" b="1" dirty="0" err="1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188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You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We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They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  <a:endParaRPr lang="ru-RU" sz="40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40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</a:t>
                      </a:r>
                      <a:r>
                        <a:rPr lang="en-US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=</a:t>
                      </a:r>
                      <a:r>
                        <a:rPr lang="en-US" sz="40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4000" b="1" dirty="0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ru-RU" sz="4000" b="1" dirty="0" err="1" smtClean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re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run</a:t>
                      </a:r>
                      <a:r>
                        <a:rPr lang="en-US" sz="40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n</a:t>
                      </a:r>
                      <a:r>
                        <a:rPr lang="en-US" sz="4000" b="1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ing</a:t>
                      </a:r>
                      <a:endParaRPr lang="ru-RU" sz="4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 flipH="1">
            <a:off x="6516216" y="2780928"/>
            <a:ext cx="209550" cy="523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55194"/>
            <a:ext cx="15588323" cy="1789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774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2635" y="260648"/>
            <a:ext cx="8186654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Put in</a:t>
            </a:r>
            <a:r>
              <a:rPr lang="ru-RU" sz="6600" b="1" dirty="0"/>
              <a:t> </a:t>
            </a:r>
            <a:r>
              <a:rPr lang="en-US" sz="8000" b="1" u="sng" dirty="0">
                <a:solidFill>
                  <a:srgbClr val="C00000"/>
                </a:solidFill>
              </a:rPr>
              <a:t>am,</a:t>
            </a:r>
            <a:r>
              <a:rPr lang="en-US" sz="8000" b="1" dirty="0">
                <a:solidFill>
                  <a:srgbClr val="C00000"/>
                </a:solidFill>
              </a:rPr>
              <a:t> </a:t>
            </a:r>
            <a:r>
              <a:rPr lang="en-US" sz="8000" b="1" u="sng" dirty="0">
                <a:solidFill>
                  <a:srgbClr val="C00000"/>
                </a:solidFill>
              </a:rPr>
              <a:t>is </a:t>
            </a:r>
            <a:r>
              <a:rPr lang="en-US" sz="6600" b="1" dirty="0"/>
              <a:t>or </a:t>
            </a:r>
            <a:r>
              <a:rPr lang="ru-RU" sz="6600" b="1" dirty="0"/>
              <a:t> </a:t>
            </a:r>
            <a:r>
              <a:rPr lang="en-US" sz="8000" b="1" u="sng" dirty="0">
                <a:solidFill>
                  <a:srgbClr val="C00000"/>
                </a:solidFill>
              </a:rPr>
              <a:t>are</a:t>
            </a:r>
            <a:endParaRPr lang="ru-RU" sz="80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635" y="5175537"/>
            <a:ext cx="820891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. The children   …   playing a game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378" y="3725095"/>
            <a:ext cx="8208912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3. The child   …   making a sandcastle.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221" y="2727791"/>
            <a:ext cx="8262326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. Lulu   …   flying a kite.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378" y="1746265"/>
            <a:ext cx="8208911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. I   …   watching TV.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44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405" y="298647"/>
            <a:ext cx="8424936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b="1" dirty="0" smtClean="0"/>
              <a:t>Put in</a:t>
            </a:r>
            <a:r>
              <a:rPr lang="ru-RU" sz="6600" b="1" dirty="0" smtClean="0"/>
              <a:t> </a:t>
            </a:r>
            <a:r>
              <a:rPr lang="en-US" sz="8000" b="1" u="sng" dirty="0" smtClean="0">
                <a:solidFill>
                  <a:srgbClr val="C00000"/>
                </a:solidFill>
              </a:rPr>
              <a:t>am,</a:t>
            </a:r>
            <a:r>
              <a:rPr lang="en-US" sz="8000" b="1" dirty="0" smtClean="0">
                <a:solidFill>
                  <a:srgbClr val="C00000"/>
                </a:solidFill>
              </a:rPr>
              <a:t> </a:t>
            </a:r>
            <a:r>
              <a:rPr lang="en-US" sz="8000" b="1" u="sng" dirty="0" smtClean="0">
                <a:solidFill>
                  <a:srgbClr val="C00000"/>
                </a:solidFill>
              </a:rPr>
              <a:t>is </a:t>
            </a:r>
            <a:r>
              <a:rPr lang="en-US" sz="6600" b="1" dirty="0" smtClean="0"/>
              <a:t>or </a:t>
            </a:r>
            <a:r>
              <a:rPr lang="ru-RU" sz="6600" b="1" dirty="0" smtClean="0"/>
              <a:t> </a:t>
            </a:r>
            <a:r>
              <a:rPr lang="en-US" sz="8000" b="1" u="sng" dirty="0" smtClean="0">
                <a:solidFill>
                  <a:srgbClr val="C00000"/>
                </a:solidFill>
              </a:rPr>
              <a:t>are</a:t>
            </a:r>
            <a:endParaRPr lang="ru-RU" sz="8000" b="1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1798" y="3266567"/>
            <a:ext cx="838928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6. You   …   painting a picture.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1797" y="4365104"/>
            <a:ext cx="838928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7. Your dad   …   playing soccer.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152" y="5538410"/>
            <a:ext cx="8389289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8. My mum and I    …   sleeping.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6152" y="1740350"/>
            <a:ext cx="842493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cs typeface="Arial" pitchFamily="34" charset="0"/>
              </a:rPr>
              <a:t>5. Lulu and Maya   …   driving a car.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99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400" b="1" dirty="0" smtClean="0">
                <a:solidFill>
                  <a:schemeClr val="accent1"/>
                </a:solidFill>
                <a:latin typeface="Arial Black" pitchFamily="34" charset="0"/>
              </a:rPr>
              <a:t/>
            </a:r>
            <a:br>
              <a:rPr lang="ru-RU" altLang="ru-RU" sz="2400" b="1" dirty="0" smtClean="0">
                <a:solidFill>
                  <a:schemeClr val="accent1"/>
                </a:solidFill>
                <a:latin typeface="Arial Black" pitchFamily="34" charset="0"/>
              </a:rPr>
            </a:br>
            <a:r>
              <a:rPr lang="ru-RU" altLang="ru-RU" sz="2400" b="1" dirty="0" smtClean="0">
                <a:solidFill>
                  <a:schemeClr val="accent1"/>
                </a:solidFill>
              </a:rPr>
              <a:t/>
            </a:r>
            <a:br>
              <a:rPr lang="ru-RU" altLang="ru-RU" sz="2400" b="1" dirty="0" smtClean="0">
                <a:solidFill>
                  <a:schemeClr val="accent1"/>
                </a:solidFill>
              </a:rPr>
            </a:br>
            <a:r>
              <a:rPr lang="en-US" altLang="ru-RU" sz="2400" b="1" dirty="0" smtClean="0">
                <a:latin typeface="Arial Black" pitchFamily="34" charset="0"/>
              </a:rPr>
              <a:t>Make up </a:t>
            </a:r>
            <a:r>
              <a:rPr lang="ru-RU" altLang="ru-RU" sz="2400" b="1" dirty="0" smtClean="0">
                <a:latin typeface="Arial Black" pitchFamily="34" charset="0"/>
              </a:rPr>
              <a:t> </a:t>
            </a:r>
            <a:r>
              <a:rPr lang="en-US" altLang="ru-RU" sz="2400" b="1" dirty="0" smtClean="0">
                <a:latin typeface="Arial Black" pitchFamily="34" charset="0"/>
              </a:rPr>
              <a:t>statement, negative and question.</a:t>
            </a:r>
            <a:br>
              <a:rPr lang="en-US" altLang="ru-RU" sz="2400" b="1" dirty="0" smtClean="0">
                <a:latin typeface="Arial Black" pitchFamily="34" charset="0"/>
              </a:rPr>
            </a:br>
            <a:r>
              <a:rPr lang="ru-RU" altLang="ru-RU" sz="2400" b="1" dirty="0" smtClean="0">
                <a:solidFill>
                  <a:schemeClr val="folHlink"/>
                </a:solidFill>
                <a:latin typeface="Arial Black" pitchFamily="34" charset="0"/>
              </a:rPr>
              <a:t>Составь утвердительное, вопросительное и отрицательное предложение.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3600" dirty="0" smtClean="0">
                <a:latin typeface="Arial Black" pitchFamily="34" charset="0"/>
              </a:rPr>
              <a:t>I ______ </a:t>
            </a:r>
            <a:r>
              <a:rPr lang="en-US" altLang="ru-RU" sz="3600" dirty="0" smtClean="0">
                <a:solidFill>
                  <a:schemeClr val="folHlink"/>
                </a:solidFill>
                <a:latin typeface="Arial Black" pitchFamily="34" charset="0"/>
              </a:rPr>
              <a:t>(fly)</a:t>
            </a:r>
            <a:r>
              <a:rPr lang="en-US" altLang="ru-RU" sz="3600" dirty="0" smtClean="0">
                <a:latin typeface="Arial Black" pitchFamily="34" charset="0"/>
              </a:rPr>
              <a:t> a kite now.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ru-RU" sz="3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3600" dirty="0" smtClean="0">
                <a:latin typeface="Arial Black" pitchFamily="34" charset="0"/>
              </a:rPr>
              <a:t>We _____</a:t>
            </a:r>
            <a:r>
              <a:rPr lang="en-US" altLang="ru-RU" sz="3600" dirty="0" smtClean="0">
                <a:solidFill>
                  <a:schemeClr val="folHlink"/>
                </a:solidFill>
                <a:latin typeface="Arial Black" pitchFamily="34" charset="0"/>
              </a:rPr>
              <a:t>(sit)</a:t>
            </a:r>
            <a:r>
              <a:rPr lang="en-US" altLang="ru-RU" sz="3600" dirty="0" smtClean="0">
                <a:latin typeface="Arial Black" pitchFamily="34" charset="0"/>
              </a:rPr>
              <a:t> at the desk now.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ru-RU" sz="3600" dirty="0" smtClean="0"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ru-RU" sz="3600" dirty="0" smtClean="0">
                <a:latin typeface="Arial Black" pitchFamily="34" charset="0"/>
              </a:rPr>
              <a:t>She ___</a:t>
            </a:r>
            <a:r>
              <a:rPr lang="en-US" altLang="ru-RU" sz="3600" dirty="0" smtClean="0">
                <a:solidFill>
                  <a:schemeClr val="folHlink"/>
                </a:solidFill>
                <a:latin typeface="Arial Black" pitchFamily="34" charset="0"/>
              </a:rPr>
              <a:t>(drink)</a:t>
            </a:r>
            <a:r>
              <a:rPr lang="en-US" altLang="ru-RU" sz="3600" dirty="0" smtClean="0">
                <a:latin typeface="Arial Black" pitchFamily="34" charset="0"/>
              </a:rPr>
              <a:t> orange juice now.</a:t>
            </a:r>
            <a:endParaRPr lang="ru-RU" altLang="ru-RU" sz="3600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4175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5362" grpId="0"/>
      <p:bldP spid="1536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36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36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536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2800" b="1" dirty="0" smtClean="0">
                <a:solidFill>
                  <a:schemeClr val="accent1"/>
                </a:solidFill>
              </a:rPr>
              <a:t/>
            </a:r>
            <a:br>
              <a:rPr lang="ru-RU" altLang="ru-RU" sz="2800" b="1" dirty="0" smtClean="0">
                <a:solidFill>
                  <a:schemeClr val="accent1"/>
                </a:solidFill>
              </a:rPr>
            </a:br>
            <a:r>
              <a:rPr lang="en-US" altLang="ru-RU" sz="4000" b="1" dirty="0" smtClean="0">
                <a:solidFill>
                  <a:schemeClr val="tx1"/>
                </a:solidFill>
              </a:rPr>
              <a:t>Find out mistakes</a:t>
            </a:r>
            <a:r>
              <a:rPr lang="ru-RU" altLang="ru-RU" sz="4000" b="1" dirty="0" smtClean="0">
                <a:solidFill>
                  <a:srgbClr val="000099"/>
                </a:solidFill>
              </a:rPr>
              <a:t/>
            </a:r>
            <a:br>
              <a:rPr lang="ru-RU" altLang="ru-RU" sz="4000" b="1" dirty="0" smtClean="0">
                <a:solidFill>
                  <a:srgbClr val="000099"/>
                </a:solidFill>
              </a:rPr>
            </a:br>
            <a:r>
              <a:rPr lang="ru-RU" altLang="ru-RU" sz="4000" b="1" dirty="0" smtClean="0">
                <a:solidFill>
                  <a:schemeClr val="folHlink"/>
                </a:solidFill>
              </a:rPr>
              <a:t>Найди ошибки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-</a:t>
            </a:r>
            <a:r>
              <a:rPr lang="en-US" altLang="ru-RU" smtClean="0"/>
              <a:t> I am swiming.</a:t>
            </a:r>
            <a:endParaRPr lang="ru-RU" altLang="ru-RU" smtClean="0"/>
          </a:p>
          <a:p>
            <a:pPr eaLnBrk="1" hangingPunct="1">
              <a:defRPr/>
            </a:pPr>
            <a:r>
              <a:rPr lang="ru-RU" altLang="ru-RU" smtClean="0"/>
              <a:t>-</a:t>
            </a:r>
            <a:r>
              <a:rPr lang="en-US" altLang="ru-RU" smtClean="0"/>
              <a:t>They are makeing a cake.</a:t>
            </a:r>
            <a:r>
              <a:rPr lang="ru-RU" altLang="ru-RU" smtClean="0"/>
              <a:t> </a:t>
            </a:r>
          </a:p>
          <a:p>
            <a:pPr eaLnBrk="1" hangingPunct="1">
              <a:defRPr/>
            </a:pPr>
            <a:r>
              <a:rPr lang="ru-RU" altLang="ru-RU" smtClean="0"/>
              <a:t>-</a:t>
            </a:r>
            <a:r>
              <a:rPr lang="en-US" altLang="ru-RU" smtClean="0"/>
              <a:t>We are go to the cinema.</a:t>
            </a:r>
            <a:endParaRPr lang="ru-RU" altLang="ru-RU" smtClean="0"/>
          </a:p>
          <a:p>
            <a:pPr eaLnBrk="1" hangingPunct="1">
              <a:defRPr/>
            </a:pPr>
            <a:r>
              <a:rPr lang="ru-RU" altLang="ru-RU" smtClean="0"/>
              <a:t>-</a:t>
            </a:r>
            <a:r>
              <a:rPr lang="en-US" altLang="ru-RU" smtClean="0"/>
              <a:t> My brother is listenning to the radio.</a:t>
            </a:r>
            <a:endParaRPr lang="ru-RU" altLang="ru-RU" smtClean="0"/>
          </a:p>
          <a:p>
            <a:pPr eaLnBrk="1" hangingPunct="1">
              <a:defRPr/>
            </a:pPr>
            <a:r>
              <a:rPr lang="ru-RU" altLang="ru-RU" smtClean="0"/>
              <a:t>-</a:t>
            </a:r>
            <a:r>
              <a:rPr lang="en-US" altLang="ru-RU" smtClean="0"/>
              <a:t> My friend is runing to school.</a:t>
            </a:r>
            <a:endParaRPr lang="ru-RU" altLang="ru-RU" smtClean="0"/>
          </a:p>
          <a:p>
            <a:pPr eaLnBrk="1" hangingPunct="1">
              <a:defRPr/>
            </a:pPr>
            <a:r>
              <a:rPr lang="ru-RU" altLang="ru-RU" smtClean="0"/>
              <a:t>-</a:t>
            </a:r>
            <a:r>
              <a:rPr lang="en-US" altLang="ru-RU" smtClean="0"/>
              <a:t> We is watching TV.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altLang="ru-RU" smtClean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51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18434" grpId="0"/>
      <p:bldP spid="18435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4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8435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843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6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ru-RU" sz="5400" smtClean="0"/>
              <a:t/>
            </a:r>
            <a:br>
              <a:rPr lang="en-US" altLang="ru-RU" sz="5400" smtClean="0"/>
            </a:br>
            <a:r>
              <a:rPr lang="en-US" altLang="ru-RU" sz="5400" smtClean="0"/>
              <a:t/>
            </a:r>
            <a:br>
              <a:rPr lang="en-US" altLang="ru-RU" sz="5400" smtClean="0"/>
            </a:br>
            <a:r>
              <a:rPr lang="en-US" altLang="ru-RU" sz="5400" smtClean="0"/>
              <a:t/>
            </a:r>
            <a:br>
              <a:rPr lang="en-US" altLang="ru-RU" sz="5400" smtClean="0"/>
            </a:br>
            <a:r>
              <a:rPr lang="en-US" altLang="ru-RU" sz="5400" smtClean="0"/>
              <a:t/>
            </a:r>
            <a:br>
              <a:rPr lang="en-US" altLang="ru-RU" sz="5400" smtClean="0"/>
            </a:br>
            <a:r>
              <a:rPr lang="en-US" altLang="ru-RU" sz="8000" smtClean="0">
                <a:solidFill>
                  <a:schemeClr val="folHlink"/>
                </a:solidFill>
                <a:latin typeface="Algerian" pitchFamily="82" charset="0"/>
              </a:rPr>
              <a:t>WELL </a:t>
            </a:r>
            <a:br>
              <a:rPr lang="en-US" altLang="ru-RU" sz="8000" smtClean="0">
                <a:solidFill>
                  <a:schemeClr val="folHlink"/>
                </a:solidFill>
                <a:latin typeface="Algerian" pitchFamily="82" charset="0"/>
              </a:rPr>
            </a:br>
            <a:r>
              <a:rPr lang="en-US" altLang="ru-RU" sz="8000" smtClean="0">
                <a:solidFill>
                  <a:schemeClr val="folHlink"/>
                </a:solidFill>
                <a:latin typeface="Algerian" pitchFamily="82" charset="0"/>
              </a:rPr>
              <a:t>DONE !!!</a:t>
            </a:r>
            <a:endParaRPr lang="ru-RU" altLang="ru-RU" sz="8000" smtClean="0">
              <a:solidFill>
                <a:schemeClr val="folHlink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3185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  <p:bldLst>
      <p:bldP spid="737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221</Words>
  <Application>Microsoft Office PowerPoint</Application>
  <PresentationFormat>Экран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Present Continuous Tense - это такая форма Настоящего времени, которая показывает, что действие совершается в момент речи,  то есть прямо сейчас. </vt:lpstr>
      <vt:lpstr>Слайд 2</vt:lpstr>
      <vt:lpstr>Слайд 3</vt:lpstr>
      <vt:lpstr>Слайд 4</vt:lpstr>
      <vt:lpstr>Слайд 5</vt:lpstr>
      <vt:lpstr>  Make up  statement, negative and question. Составь утвердительное, вопросительное и отрицательное предложение.</vt:lpstr>
      <vt:lpstr> Find out mistakes Найди ошибки</vt:lpstr>
      <vt:lpstr>    WELL  DONE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Spotlight-3. Module 7. Unit 13a. “We’re having a great time”</dc:title>
  <dc:creator>Ольга Николаевна</dc:creator>
  <cp:lastModifiedBy>1</cp:lastModifiedBy>
  <cp:revision>91</cp:revision>
  <dcterms:created xsi:type="dcterms:W3CDTF">2015-04-01T16:40:25Z</dcterms:created>
  <dcterms:modified xsi:type="dcterms:W3CDTF">2021-04-05T08:40:52Z</dcterms:modified>
</cp:coreProperties>
</file>